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58" r:id="rId5"/>
    <p:sldId id="265" r:id="rId6"/>
    <p:sldId id="264" r:id="rId7"/>
    <p:sldId id="263" r:id="rId8"/>
    <p:sldId id="261" r:id="rId9"/>
    <p:sldId id="260" r:id="rId10"/>
    <p:sldId id="259" r:id="rId11"/>
    <p:sldId id="267" r:id="rId12"/>
    <p:sldId id="266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8" r:id="rId22"/>
    <p:sldId id="279" r:id="rId23"/>
    <p:sldId id="281" r:id="rId24"/>
    <p:sldId id="280" r:id="rId25"/>
    <p:sldId id="283" r:id="rId26"/>
    <p:sldId id="282" r:id="rId27"/>
    <p:sldId id="284" r:id="rId28"/>
    <p:sldId id="285" r:id="rId29"/>
    <p:sldId id="286" r:id="rId30"/>
    <p:sldId id="287" r:id="rId31"/>
    <p:sldId id="292" r:id="rId32"/>
    <p:sldId id="290" r:id="rId33"/>
    <p:sldId id="293" r:id="rId34"/>
    <p:sldId id="291" r:id="rId35"/>
    <p:sldId id="277" r:id="rId36"/>
    <p:sldId id="288" r:id="rId37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99"/>
    <a:srgbClr val="0099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02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CB775-60DE-4A0E-BB7E-B80F00AF54C4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01BD-33B5-4CDE-BC66-AB519993E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34C1-3FB0-4B42-A22C-8DEE23611C5F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7A28-803E-4BAA-94A5-33E6570E1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C99A-C36D-4EAD-9438-8E7976796A3A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95DAC-4B3D-482E-A209-C7C1C4DEA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27E5-4BD1-4FF2-9806-D79BAB768373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2D1D-6833-49C7-9163-A32F4DE76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DB24-BBBF-40BE-AC32-9B68D36C5FA0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DF30-74C5-4CB5-9908-A12184307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8402-24EC-4E06-9B87-11FFABCE2EFC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44BF-4F3E-449D-A180-31ED2BA0C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EAAD-0D07-4DCD-B255-DCDBC4802F15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9406-CFBD-49F7-A8F6-BFBEF1BF3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507C-2A9B-4DCA-9100-0D5E0561EBDD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96D3-34BE-4570-9766-776ED2B77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794E-0213-4C47-92B5-6C92305D6AF2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C164-4EA5-411C-81D2-B0B477389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4779-432E-43F9-9B76-372339515E43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BE66-F2C6-4BAB-B386-F1D851385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8F65A-7196-43D7-97CE-426A1042565E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1D97-0EA5-4825-866B-CC72B4A4B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7A8B58-F2D7-4E6B-A8D7-BC3E3599CF2D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1051E4-2E05-4B26-AA0F-4A67040BC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росток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8913" y="1258888"/>
            <a:ext cx="66690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«Танец — единственное искусство,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материалом для которого служим мы сами»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Тед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Шон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6" descr="C:\Users\admin\Desktop\happy-boys-girls_png\boy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538" y="2843213"/>
            <a:ext cx="147161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C:\Users\admin\Desktop\happy-boys-girls_png\girl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100" y="2339975"/>
            <a:ext cx="13811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C:\Users\admin\Desktop\happy-boys-girls_png\girl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538" y="5795963"/>
            <a:ext cx="165417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C:\Users\admin\Desktop\happy-boys-girls_png\girl_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7063" y="3851275"/>
            <a:ext cx="16764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C:\Users\admin\Desktop\happy-boys-girls_png\boy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4175" y="5219700"/>
            <a:ext cx="16541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76475" y="468313"/>
            <a:ext cx="22320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О.А.Николина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2058" name="TextBox 10"/>
          <p:cNvSpPr txBox="1">
            <a:spLocks noChangeArrowheads="1"/>
          </p:cNvSpPr>
          <p:nvPr/>
        </p:nvSpPr>
        <p:spPr bwMode="auto">
          <a:xfrm>
            <a:off x="1268413" y="8316913"/>
            <a:ext cx="4414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пособие для музыкальных руководителей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дошкольных образовательных учреждений</a:t>
            </a:r>
          </a:p>
        </p:txBody>
      </p:sp>
      <p:sp>
        <p:nvSpPr>
          <p:cNvPr id="13" name="Выноска-облако 12"/>
          <p:cNvSpPr/>
          <p:nvPr/>
        </p:nvSpPr>
        <p:spPr>
          <a:xfrm rot="20565542">
            <a:off x="4411663" y="6688138"/>
            <a:ext cx="2316162" cy="12287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2856" y="323528"/>
            <a:ext cx="26516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Татарский танец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«Встреча»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20713" y="1116013"/>
            <a:ext cx="6237287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В танце принимают участие мальчик и девочка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     По середине зала стоит 4 стула в ряд</a:t>
            </a:r>
          </a:p>
          <a:p>
            <a:r>
              <a:rPr lang="ru-RU" sz="1200" b="1" u="sng">
                <a:latin typeface="Times New Roman" pitchFamily="18" charset="0"/>
                <a:cs typeface="Times New Roman" pitchFamily="18" charset="0"/>
              </a:rPr>
              <a:t>1 часть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Вступление: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дети стоят за кулисами.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1 – 8 –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девочка, держа перед собой двумя руками корзиночку с цветами, на носочках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мелкими шажками обходит круг, двигаясь в правую сторону и встает по центру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зала.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стоя на месте и пружиня коленями, слегка покачивает корзиночку перед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собой.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девочка, держа перед собой двумя руками корзиночку с цветами, на носочках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обходит круг, двигаясь в левую сторону и встает по центру зала.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стоя на месте и пружиня коленями, слегка покачивает корзиночку перед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собой.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8 –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двигается вперед на зрителя, поднимая корзиночку вверх.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возвращается двигаясь спиной назад на место, ставит корзинку с цветами в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сторонку и присаживается на </a:t>
            </a:r>
            <a:r>
              <a:rPr lang="ru-RU" sz="1200" u="sng"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стульчик.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мальчик, держа в руках гармошку, двигается вдоль стульчиков перед девочкой в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одну сторону. Затем, развернувшись вокруг себя, 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 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продолжает двигаться в другом направлении опять же перед девочкой.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По окончании ставит гармошку в сторону на пол и садиться на первый стульчик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рядом с девочкой. Девочка отворачивается от мальчика. Мальчик же на оборот,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смотрит все время на девочку.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девочка отсаживается от мальчика на третий стульчик.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 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мальчик присаживается к девочке на второй стульчик.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12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девочка отсаживается от мальчика на четвертый стульчик.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13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мальчик присаживается к девочке на третий стульчик.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мальчик заглядывает за плечо  девочки, машет правой рукой (с верху вниз) и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встает в центр зала)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2 часть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 1 – 7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мальчик  шагом двигается вперед, высоко поднимая колени ног, на 8 – выполняет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прыжок на месте.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8 – 15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возвращается на место, двигаясь спиной назад. На 16 – выполняет прыжок на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месте.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1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движения повторяются.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мальчик выполняет прыжки на месте вокруг себя, поочередно соединяя то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носки  ног, то пятки.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По окончании музыкальной фразы к нему присоединяется и девочка встав рядом с ним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76250" y="34925"/>
            <a:ext cx="6265863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Фигура №1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1 – 4 - 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танцующие выполняют четыре  приставных прыжка в стороны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с продвижением вперед 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продолжая двигаться спиной назад таким же способом,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возвращаются на  прежнее место.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движения с 1 – 8 – повторяются.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Фигура №2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дети выполняют два приставных шага вперед двигаясь с пятки, и все время с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правой ноги.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простым шагом возвращаются спиной назад на место, слегка поворачивая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корпусом.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движения 1 – 8 – повторяются.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Фигура №3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мальчик и девочка расходятся в разные стороны друг от друга. Стоя лицом к зрителям, девочка выполняет  4 приставных шагов переступов  в правую сторону, начиная каждый шаг с правой ноги. Причем на каждую нечетную цифру нога ставится вперед в строну на пятку, руки поднимаются вперед перед собой. На четный счет правая нога ставится назад на носок и руки отводятся через низ назад.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По аналогичной схеме выполняет шаги и мальчик, только у него ведущая нога левая.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партнеры, легко бегом, возвращаются в центр зала, зацепив руки замочком и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выполняют кружение.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Фигура №4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1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танцора выполняют  кружение на месте в правую сторону с переступаниями  по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принципу 3 фигуры. Поворачиваясь в каждую сторону согласно компасу,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выполнив 4 поворота.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Фигура №5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мальчик встает на левое колено. Девочка держась за края платья или концы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фартучка, легко бегом двигается вокруг своего партнера.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1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Дети продолжают двигаться по кругу но уже парой, у мальчика руки за спиной.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По окончании присаживаются на второй и третий стульчик (по центру)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3 часть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Мальчик достает из кармана платочек, дарит его девочке. По окончании танца пара встает и уходит, оставив и гармошку и корзинку. Мальчик смотрит на девочку, девочка уходит отведя глаза в сторону.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 descr="Картинки по запросу картинка татарский танец  для детей png"/>
          <p:cNvPicPr>
            <a:picLocks noChangeAspect="1" noChangeArrowheads="1"/>
          </p:cNvPicPr>
          <p:nvPr/>
        </p:nvPicPr>
        <p:blipFill>
          <a:blip r:embed="rId2" cstate="print"/>
          <a:srcRect t="9830"/>
          <a:stretch>
            <a:fillRect/>
          </a:stretch>
        </p:blipFill>
        <p:spPr bwMode="auto">
          <a:xfrm>
            <a:off x="2205038" y="6227763"/>
            <a:ext cx="2592387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Картинки по запросу картинка татарский танец  для дете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8243888"/>
            <a:ext cx="62912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6792" y="251520"/>
            <a:ext cx="4028603" cy="98488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Счастье русской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(хоровод с цветочными дугами)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Е.Плотникова</a:t>
            </a:r>
          </a:p>
        </p:txBody>
      </p:sp>
      <p:pic>
        <p:nvPicPr>
          <p:cNvPr id="23554" name="Picture 2" descr="Картинки по запросу картинка дети с цве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832" y="7092280"/>
            <a:ext cx="3240360" cy="205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989138" y="1331913"/>
            <a:ext cx="4392612" cy="5724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1.Небо зеркальное,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Небо огромное,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Звёздные в небе огни…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Исповедь тайная,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Горница скромная,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косы сплетённые дни.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2.Добрая, милая,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Лаской утешена,-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Чистой водой родника…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новыми силами –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Ясная, снежная,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Бурная, словно река!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Припев: В чём, Россия, счастье твоё?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чём же сила Русской Земли?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Счастье в том, что сердце поёт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 твоих просторах вдали!..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чём, Россия, боль и мечта?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Как печаль с тобой разделить?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Дарит свет твоя красота,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Чтоб любить, чтоб дети росли.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3.Ты неприступной И гордой царевною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Можешь пройти над толпой,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Помнишь и песню,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Простую, душевную,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честной нелёгкой судьбой.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4.Утром весенним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Все окна раскрыла ты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улыбнулась заре.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Белой сиренью,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Мечтой быстрокрылою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 расцвела во дворе!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549275" y="179388"/>
            <a:ext cx="6119813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Девочки с цветочными дугами стоят по центру зала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Вступление: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1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девочки наклоняют дуги в стороны. Причем одна половина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в правую, другая в  левую стороны. И возвращаются в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исходное положение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выполняют 4 приставных мелких шага в разные стороны, также в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противоположные стороны и затем возвращаются на свои места.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1куплет: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1 - 8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начинают движение на зрителя перестаиваясь в две колонны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заворачивают 2 круга и продолжают двигаться по кругу друг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за другом.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1 - 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повернувшись спиной к центру круга, продолжают идти,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соединив концы дуг между собой. Выполняют «водоворот»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(передняя часть получившегося круга опускают постепенно дуги вниз, задняя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часть наоборот поднимает их вверх).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два круга перестраиваются в один общий круг. По окончании музыкальной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фразы останавливаются, через одну повернувшись к центру круга, другие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останавливаются спиной к центру круга.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танцующие двигаются в противоположные друг от друга стороны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выполняют кружение вокруг себя на месте и поворачиваются в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противоположную сторону.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12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соединяются вновь в один общий круг 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13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 парами кружатся, соединив один конец своей дуги с дугой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партнерши.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Движения 1 – 16 повторяются.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Кто начинал движение из круга идет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к его центру, а те кто двигался первоначально к центру круга, двигаются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в противоположную сторону.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Проигрыш: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на 1 – 16 – девочки, двигаются по кругу друг за другом и постепенно , двигаясь через центр зала, перестраиваются в одну колонну лицом к зрителям.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Повтор припева: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1 – 2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выполняют наклон в правую сторону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возвращаются в исходное положение.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наклон в левую сторону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7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возвращаются в исходное положение.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2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четные девочки выполняют наклон в правую сторону, нечетные в левую.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все возвращаются в исходное положение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5 – 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четные девочки выполняют наклон в левую сторону, нечетные в правую.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7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все возвращаются в исходное положение.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Картинки по запросу картинка дети с цветами рисованная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7559675"/>
            <a:ext cx="2305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692150" y="323850"/>
            <a:ext cx="5976938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2 куплет: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на 1 – 8 – на каждый счет девочки по очереди начиная с первой присаживаются и ставят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обруч на пол с левой стороны.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9 – 16 – также поочереди начиная опять же с первой встают.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1 – 16 – движения повторяются в другую сторону.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Припев: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девочки поочереди начиная с первой выполняют кружение вокруг себя то опуская дугу, то поднимаю, имитируя «спираль»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Проигрыш: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двигаясь друг за другом, перестраиваются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через одну в две колонны.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Припев: 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колонны, повернувшись друг к другу лицом,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шеренгой двигаются навстречу друг другу и соединяются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в одну линеечку.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выполняю кружение в парах.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12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продолжают движение вперед, образуя вновь две колонны 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13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кружатся вокруг себя.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3 куплет (без слов):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1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девочки выполняют кружение в парах соединив правые руки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–девочки выполняют кружение в парах соединив левые руки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плавно перестраиваются в четверки и выполняют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кружение звездочкой соединив левые руки.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По окончании перестраиваются в две шеренги лицом к зрителям.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1 – 4 –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вторая шеренга двигаясь вперед,  проходит в «воротики» первой и встает  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перед ними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первая проходит в воротики второй.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9 – 12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движения 1 – 4 – повторяются.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13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первая соединяется со второй в одну шеренгу не проходя в «воротики»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1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девочки поочереди начиная с правого конца шеренги опускаю дуги  вниз по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окончании медленно все поднимают дуги вверх и слегка наклонив дуги,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находящие по краям шеренги замирают «веер». 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32463" y="1547813"/>
            <a:ext cx="12382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76925" y="3059113"/>
            <a:ext cx="122238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32463" y="1979613"/>
            <a:ext cx="12382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76925" y="3492500"/>
            <a:ext cx="122238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16563" y="2411413"/>
            <a:ext cx="122237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16563" y="2700338"/>
            <a:ext cx="122237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32463" y="1763713"/>
            <a:ext cx="12382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32463" y="2195513"/>
            <a:ext cx="12382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76925" y="3708400"/>
            <a:ext cx="122238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65850" y="2771775"/>
            <a:ext cx="122238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76925" y="3276600"/>
            <a:ext cx="122238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65850" y="2555875"/>
            <a:ext cx="122238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61025" y="3995738"/>
            <a:ext cx="122238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661025" y="4284663"/>
            <a:ext cx="122238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92825" y="4284663"/>
            <a:ext cx="122238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92825" y="3995738"/>
            <a:ext cx="122238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Круговая стрелка 24"/>
          <p:cNvSpPr/>
          <p:nvPr/>
        </p:nvSpPr>
        <p:spPr>
          <a:xfrm>
            <a:off x="5876925" y="1547813"/>
            <a:ext cx="360363" cy="977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0763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10183687">
            <a:off x="5387975" y="1558925"/>
            <a:ext cx="266700" cy="319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661025" y="2484438"/>
            <a:ext cx="2159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661025" y="2771775"/>
            <a:ext cx="2159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021388" y="3132138"/>
            <a:ext cx="2159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021388" y="3563938"/>
            <a:ext cx="2159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5876925" y="2627313"/>
            <a:ext cx="225425" cy="9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876925" y="2843213"/>
            <a:ext cx="225425" cy="9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661025" y="3779838"/>
            <a:ext cx="223838" cy="79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5589588" y="3348038"/>
            <a:ext cx="223837" cy="79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9" name="Picture 2" descr="Картинки по запросу картинка дети с цветами рисованная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138" y="6659563"/>
            <a:ext cx="41767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784" y="179512"/>
            <a:ext cx="4201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Танец на выпускной с ромашками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56792" y="683568"/>
            <a:ext cx="4536504" cy="4985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«А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ромашковое поле зацвело»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Наталия Май</a:t>
            </a:r>
          </a:p>
          <a:p>
            <a:pPr lvl="0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усский текст - Л.В. Кириллова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505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05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1.Прощаемся, и всем немного жаль!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Ведь детство наше улетает вдаль!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Во сне нас будет часто навещать!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Добром его мы будем вспоминать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505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Припев: А ромашковое поле зацвело!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Детство, детство, протяни свое крыло!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Я кричу ему вослед «Не улетай!»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Ну, а Детство отвечает мне «Прощай!»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Я кричу ему вослед «Не улетай!»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Ну, а Детство отвечает мне « Прощай!»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505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2.Уходят дали синие от нас!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 Но не обманет детство! Не предаст!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 Пусть дольше мы останемся детьми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  Прошу я детство – «Нас с собой возьми!»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505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3.Подарены нам разные пути.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Дороги наши, Детство, освети!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Букет ромашек я тебе дарю!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  Прощаюсь и за все благодарю!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5508104"/>
            <a:ext cx="5112568" cy="348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251520"/>
            <a:ext cx="619268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Вступление: дети вбегают в зал, встают в 4 колонны лицом к зрителям и машут руками вверху. На ладошках у них плоскостные ромашки. По окончании, согнув руки в локтях, соединив  ладони с рядом стоящим  в паре. Движение «бабочка»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вытягивают по одной  руке в верх в правую и левую стороны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 возвращают их в исходное положение.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3 - 4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выполняют то же самое в левую сторону.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 слегка покачивая руками перед грудью, обойдя своего партнера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по кругу, глядя лицом на зрителей и возвращаются на свое место.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1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движения повторяются, но обходят танцующие своего партнера,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стоящего сзади.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дети образуют 4 круга по углам зала и взявшись за руки идут друг за другом.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1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останавливаются лицом к центру своего круга  и поднимают руки вверх.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опускают руки вниз.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вновь поднимают и опускают руки.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5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движения повторяются.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кружатся вокруг себя на месте слегка покачивая руками перед собой.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куплет: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ети образуют 2 круга и взявшись за руки идут друг за другом.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окончании вновь останавливаются лицом к центру своего круга.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4-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мальчики присаживаются, девочки поднимают руки вверх.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мальчики встают, поднимая руки вверх, девочки присаживаются.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1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движения повторяются.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дети кружатся парами, соединив вверху правые руки, левые отведены в сторону.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кружатся в другую сторону, соединив левые руки.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куплет: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дети образуют один общий круг и также держась за руки, идут друг за другом.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все сходятся в центре круга, подняв руки вверх.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отходят спиной назад, опуская руки вниз.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движения повторяются.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 танцующие обходят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друг друга  по кругу, продолжая смотреть в центр круга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(пара), как и в начале танца.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Проигрыш: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двигаются подскоками врассыпную, держа руки поднятыми вверх, слегка покачивая кистями. По окончании встают врассыпную лицом к зрителям, спрятав руки за спиной.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поднимают вверх над головой правую руку и вновь прячут ее за спину.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поднимают вверх над головой левую руку и вновь прячут ее за спину.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движения правой и левой руки повторяются.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подняв руки над головой дети кружатся подскоками вокруг себя. По окончании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все собираются в одну группу как на фото.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733256" y="7555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33256" y="10436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65304" y="10436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65304" y="7555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05264" y="16196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37312" y="16196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05264" y="19077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37312" y="19077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49280" y="7555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49280" y="10436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81328" y="7555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81328" y="10436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21288" y="16196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453336" y="16196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21288" y="19077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53336" y="19077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81328" y="27718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794513" y="695644"/>
            <a:ext cx="301865" cy="69669"/>
          </a:xfrm>
          <a:custGeom>
            <a:avLst/>
            <a:gdLst>
              <a:gd name="connsiteX0" fmla="*/ 0 w 301865"/>
              <a:gd name="connsiteY0" fmla="*/ 59730 h 69669"/>
              <a:gd name="connsiteX1" fmla="*/ 59635 w 301865"/>
              <a:gd name="connsiteY1" fmla="*/ 39852 h 69669"/>
              <a:gd name="connsiteX2" fmla="*/ 89452 w 301865"/>
              <a:gd name="connsiteY2" fmla="*/ 29913 h 69669"/>
              <a:gd name="connsiteX3" fmla="*/ 159026 w 301865"/>
              <a:gd name="connsiteY3" fmla="*/ 19973 h 69669"/>
              <a:gd name="connsiteX4" fmla="*/ 278296 w 301865"/>
              <a:gd name="connsiteY4" fmla="*/ 19973 h 69669"/>
              <a:gd name="connsiteX5" fmla="*/ 298174 w 301865"/>
              <a:gd name="connsiteY5" fmla="*/ 39852 h 69669"/>
              <a:gd name="connsiteX6" fmla="*/ 298174 w 301865"/>
              <a:gd name="connsiteY6" fmla="*/ 69669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865" h="69669">
                <a:moveTo>
                  <a:pt x="0" y="59730"/>
                </a:moveTo>
                <a:lnTo>
                  <a:pt x="59635" y="39852"/>
                </a:lnTo>
                <a:cubicBezTo>
                  <a:pt x="69574" y="36539"/>
                  <a:pt x="79081" y="31395"/>
                  <a:pt x="89452" y="29913"/>
                </a:cubicBezTo>
                <a:lnTo>
                  <a:pt x="159026" y="19973"/>
                </a:lnTo>
                <a:cubicBezTo>
                  <a:pt x="208005" y="3647"/>
                  <a:pt x="205063" y="0"/>
                  <a:pt x="278296" y="19973"/>
                </a:cubicBezTo>
                <a:cubicBezTo>
                  <a:pt x="287337" y="22439"/>
                  <a:pt x="294694" y="31151"/>
                  <a:pt x="298174" y="39852"/>
                </a:cubicBezTo>
                <a:cubicBezTo>
                  <a:pt x="301865" y="49080"/>
                  <a:pt x="298174" y="59730"/>
                  <a:pt x="298174" y="69669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237312" y="683568"/>
            <a:ext cx="301865" cy="69669"/>
          </a:xfrm>
          <a:custGeom>
            <a:avLst/>
            <a:gdLst>
              <a:gd name="connsiteX0" fmla="*/ 0 w 301865"/>
              <a:gd name="connsiteY0" fmla="*/ 59730 h 69669"/>
              <a:gd name="connsiteX1" fmla="*/ 59635 w 301865"/>
              <a:gd name="connsiteY1" fmla="*/ 39852 h 69669"/>
              <a:gd name="connsiteX2" fmla="*/ 89452 w 301865"/>
              <a:gd name="connsiteY2" fmla="*/ 29913 h 69669"/>
              <a:gd name="connsiteX3" fmla="*/ 159026 w 301865"/>
              <a:gd name="connsiteY3" fmla="*/ 19973 h 69669"/>
              <a:gd name="connsiteX4" fmla="*/ 278296 w 301865"/>
              <a:gd name="connsiteY4" fmla="*/ 19973 h 69669"/>
              <a:gd name="connsiteX5" fmla="*/ 298174 w 301865"/>
              <a:gd name="connsiteY5" fmla="*/ 39852 h 69669"/>
              <a:gd name="connsiteX6" fmla="*/ 298174 w 301865"/>
              <a:gd name="connsiteY6" fmla="*/ 69669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865" h="69669">
                <a:moveTo>
                  <a:pt x="0" y="59730"/>
                </a:moveTo>
                <a:lnTo>
                  <a:pt x="59635" y="39852"/>
                </a:lnTo>
                <a:cubicBezTo>
                  <a:pt x="69574" y="36539"/>
                  <a:pt x="79081" y="31395"/>
                  <a:pt x="89452" y="29913"/>
                </a:cubicBezTo>
                <a:lnTo>
                  <a:pt x="159026" y="19973"/>
                </a:lnTo>
                <a:cubicBezTo>
                  <a:pt x="208005" y="3647"/>
                  <a:pt x="205063" y="0"/>
                  <a:pt x="278296" y="19973"/>
                </a:cubicBezTo>
                <a:cubicBezTo>
                  <a:pt x="287337" y="22439"/>
                  <a:pt x="294694" y="31151"/>
                  <a:pt x="298174" y="39852"/>
                </a:cubicBezTo>
                <a:cubicBezTo>
                  <a:pt x="301865" y="49080"/>
                  <a:pt x="298174" y="59730"/>
                  <a:pt x="298174" y="69669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165304" y="971600"/>
            <a:ext cx="301865" cy="69669"/>
          </a:xfrm>
          <a:custGeom>
            <a:avLst/>
            <a:gdLst>
              <a:gd name="connsiteX0" fmla="*/ 0 w 301865"/>
              <a:gd name="connsiteY0" fmla="*/ 59730 h 69669"/>
              <a:gd name="connsiteX1" fmla="*/ 59635 w 301865"/>
              <a:gd name="connsiteY1" fmla="*/ 39852 h 69669"/>
              <a:gd name="connsiteX2" fmla="*/ 89452 w 301865"/>
              <a:gd name="connsiteY2" fmla="*/ 29913 h 69669"/>
              <a:gd name="connsiteX3" fmla="*/ 159026 w 301865"/>
              <a:gd name="connsiteY3" fmla="*/ 19973 h 69669"/>
              <a:gd name="connsiteX4" fmla="*/ 278296 w 301865"/>
              <a:gd name="connsiteY4" fmla="*/ 19973 h 69669"/>
              <a:gd name="connsiteX5" fmla="*/ 298174 w 301865"/>
              <a:gd name="connsiteY5" fmla="*/ 39852 h 69669"/>
              <a:gd name="connsiteX6" fmla="*/ 298174 w 301865"/>
              <a:gd name="connsiteY6" fmla="*/ 69669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865" h="69669">
                <a:moveTo>
                  <a:pt x="0" y="59730"/>
                </a:moveTo>
                <a:lnTo>
                  <a:pt x="59635" y="39852"/>
                </a:lnTo>
                <a:cubicBezTo>
                  <a:pt x="69574" y="36539"/>
                  <a:pt x="79081" y="31395"/>
                  <a:pt x="89452" y="29913"/>
                </a:cubicBezTo>
                <a:lnTo>
                  <a:pt x="159026" y="19973"/>
                </a:lnTo>
                <a:cubicBezTo>
                  <a:pt x="208005" y="3647"/>
                  <a:pt x="205063" y="0"/>
                  <a:pt x="278296" y="19973"/>
                </a:cubicBezTo>
                <a:cubicBezTo>
                  <a:pt x="287337" y="22439"/>
                  <a:pt x="294694" y="31151"/>
                  <a:pt x="298174" y="39852"/>
                </a:cubicBezTo>
                <a:cubicBezTo>
                  <a:pt x="301865" y="49080"/>
                  <a:pt x="298174" y="59730"/>
                  <a:pt x="298174" y="69669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733256" y="971600"/>
            <a:ext cx="301865" cy="69669"/>
          </a:xfrm>
          <a:custGeom>
            <a:avLst/>
            <a:gdLst>
              <a:gd name="connsiteX0" fmla="*/ 0 w 301865"/>
              <a:gd name="connsiteY0" fmla="*/ 59730 h 69669"/>
              <a:gd name="connsiteX1" fmla="*/ 59635 w 301865"/>
              <a:gd name="connsiteY1" fmla="*/ 39852 h 69669"/>
              <a:gd name="connsiteX2" fmla="*/ 89452 w 301865"/>
              <a:gd name="connsiteY2" fmla="*/ 29913 h 69669"/>
              <a:gd name="connsiteX3" fmla="*/ 159026 w 301865"/>
              <a:gd name="connsiteY3" fmla="*/ 19973 h 69669"/>
              <a:gd name="connsiteX4" fmla="*/ 278296 w 301865"/>
              <a:gd name="connsiteY4" fmla="*/ 19973 h 69669"/>
              <a:gd name="connsiteX5" fmla="*/ 298174 w 301865"/>
              <a:gd name="connsiteY5" fmla="*/ 39852 h 69669"/>
              <a:gd name="connsiteX6" fmla="*/ 298174 w 301865"/>
              <a:gd name="connsiteY6" fmla="*/ 69669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865" h="69669">
                <a:moveTo>
                  <a:pt x="0" y="59730"/>
                </a:moveTo>
                <a:lnTo>
                  <a:pt x="59635" y="39852"/>
                </a:lnTo>
                <a:cubicBezTo>
                  <a:pt x="69574" y="36539"/>
                  <a:pt x="79081" y="31395"/>
                  <a:pt x="89452" y="29913"/>
                </a:cubicBezTo>
                <a:lnTo>
                  <a:pt x="159026" y="19973"/>
                </a:lnTo>
                <a:cubicBezTo>
                  <a:pt x="208005" y="3647"/>
                  <a:pt x="205063" y="0"/>
                  <a:pt x="278296" y="19973"/>
                </a:cubicBezTo>
                <a:cubicBezTo>
                  <a:pt x="287337" y="22439"/>
                  <a:pt x="294694" y="31151"/>
                  <a:pt x="298174" y="39852"/>
                </a:cubicBezTo>
                <a:cubicBezTo>
                  <a:pt x="301865" y="49080"/>
                  <a:pt x="298174" y="59730"/>
                  <a:pt x="298174" y="69669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5739023" y="1695828"/>
            <a:ext cx="75368" cy="301937"/>
          </a:xfrm>
          <a:custGeom>
            <a:avLst/>
            <a:gdLst>
              <a:gd name="connsiteX0" fmla="*/ 75368 w 75368"/>
              <a:gd name="connsiteY0" fmla="*/ 23642 h 301937"/>
              <a:gd name="connsiteX1" fmla="*/ 5794 w 75368"/>
              <a:gd name="connsiteY1" fmla="*/ 23642 h 301937"/>
              <a:gd name="connsiteX2" fmla="*/ 15734 w 75368"/>
              <a:gd name="connsiteY2" fmla="*/ 103155 h 301937"/>
              <a:gd name="connsiteX3" fmla="*/ 35612 w 75368"/>
              <a:gd name="connsiteY3" fmla="*/ 242302 h 301937"/>
              <a:gd name="connsiteX4" fmla="*/ 45551 w 75368"/>
              <a:gd name="connsiteY4" fmla="*/ 282059 h 301937"/>
              <a:gd name="connsiteX5" fmla="*/ 65429 w 75368"/>
              <a:gd name="connsiteY5" fmla="*/ 301937 h 30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68" h="301937">
                <a:moveTo>
                  <a:pt x="75368" y="23642"/>
                </a:moveTo>
                <a:cubicBezTo>
                  <a:pt x="74371" y="23393"/>
                  <a:pt x="11048" y="0"/>
                  <a:pt x="5794" y="23642"/>
                </a:cubicBezTo>
                <a:cubicBezTo>
                  <a:pt x="0" y="49717"/>
                  <a:pt x="12938" y="76591"/>
                  <a:pt x="15734" y="103155"/>
                </a:cubicBezTo>
                <a:cubicBezTo>
                  <a:pt x="35607" y="291939"/>
                  <a:pt x="11529" y="158009"/>
                  <a:pt x="35612" y="242302"/>
                </a:cubicBezTo>
                <a:cubicBezTo>
                  <a:pt x="39365" y="255437"/>
                  <a:pt x="39442" y="269841"/>
                  <a:pt x="45551" y="282059"/>
                </a:cubicBezTo>
                <a:cubicBezTo>
                  <a:pt x="49742" y="290440"/>
                  <a:pt x="58803" y="295311"/>
                  <a:pt x="65429" y="30193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6021288" y="1691680"/>
            <a:ext cx="75368" cy="301937"/>
          </a:xfrm>
          <a:custGeom>
            <a:avLst/>
            <a:gdLst>
              <a:gd name="connsiteX0" fmla="*/ 75368 w 75368"/>
              <a:gd name="connsiteY0" fmla="*/ 23642 h 301937"/>
              <a:gd name="connsiteX1" fmla="*/ 5794 w 75368"/>
              <a:gd name="connsiteY1" fmla="*/ 23642 h 301937"/>
              <a:gd name="connsiteX2" fmla="*/ 15734 w 75368"/>
              <a:gd name="connsiteY2" fmla="*/ 103155 h 301937"/>
              <a:gd name="connsiteX3" fmla="*/ 35612 w 75368"/>
              <a:gd name="connsiteY3" fmla="*/ 242302 h 301937"/>
              <a:gd name="connsiteX4" fmla="*/ 45551 w 75368"/>
              <a:gd name="connsiteY4" fmla="*/ 282059 h 301937"/>
              <a:gd name="connsiteX5" fmla="*/ 65429 w 75368"/>
              <a:gd name="connsiteY5" fmla="*/ 301937 h 30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68" h="301937">
                <a:moveTo>
                  <a:pt x="75368" y="23642"/>
                </a:moveTo>
                <a:cubicBezTo>
                  <a:pt x="74371" y="23393"/>
                  <a:pt x="11048" y="0"/>
                  <a:pt x="5794" y="23642"/>
                </a:cubicBezTo>
                <a:cubicBezTo>
                  <a:pt x="0" y="49717"/>
                  <a:pt x="12938" y="76591"/>
                  <a:pt x="15734" y="103155"/>
                </a:cubicBezTo>
                <a:cubicBezTo>
                  <a:pt x="35607" y="291939"/>
                  <a:pt x="11529" y="158009"/>
                  <a:pt x="35612" y="242302"/>
                </a:cubicBezTo>
                <a:cubicBezTo>
                  <a:pt x="39365" y="255437"/>
                  <a:pt x="39442" y="269841"/>
                  <a:pt x="45551" y="282059"/>
                </a:cubicBezTo>
                <a:cubicBezTo>
                  <a:pt x="49742" y="290440"/>
                  <a:pt x="58803" y="295311"/>
                  <a:pt x="65429" y="30193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6237312" y="1691680"/>
            <a:ext cx="75368" cy="301937"/>
          </a:xfrm>
          <a:custGeom>
            <a:avLst/>
            <a:gdLst>
              <a:gd name="connsiteX0" fmla="*/ 75368 w 75368"/>
              <a:gd name="connsiteY0" fmla="*/ 23642 h 301937"/>
              <a:gd name="connsiteX1" fmla="*/ 5794 w 75368"/>
              <a:gd name="connsiteY1" fmla="*/ 23642 h 301937"/>
              <a:gd name="connsiteX2" fmla="*/ 15734 w 75368"/>
              <a:gd name="connsiteY2" fmla="*/ 103155 h 301937"/>
              <a:gd name="connsiteX3" fmla="*/ 35612 w 75368"/>
              <a:gd name="connsiteY3" fmla="*/ 242302 h 301937"/>
              <a:gd name="connsiteX4" fmla="*/ 45551 w 75368"/>
              <a:gd name="connsiteY4" fmla="*/ 282059 h 301937"/>
              <a:gd name="connsiteX5" fmla="*/ 65429 w 75368"/>
              <a:gd name="connsiteY5" fmla="*/ 301937 h 30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68" h="301937">
                <a:moveTo>
                  <a:pt x="75368" y="23642"/>
                </a:moveTo>
                <a:cubicBezTo>
                  <a:pt x="74371" y="23393"/>
                  <a:pt x="11048" y="0"/>
                  <a:pt x="5794" y="23642"/>
                </a:cubicBezTo>
                <a:cubicBezTo>
                  <a:pt x="0" y="49717"/>
                  <a:pt x="12938" y="76591"/>
                  <a:pt x="15734" y="103155"/>
                </a:cubicBezTo>
                <a:cubicBezTo>
                  <a:pt x="35607" y="291939"/>
                  <a:pt x="11529" y="158009"/>
                  <a:pt x="35612" y="242302"/>
                </a:cubicBezTo>
                <a:cubicBezTo>
                  <a:pt x="39365" y="255437"/>
                  <a:pt x="39442" y="269841"/>
                  <a:pt x="45551" y="282059"/>
                </a:cubicBezTo>
                <a:cubicBezTo>
                  <a:pt x="49742" y="290440"/>
                  <a:pt x="58803" y="295311"/>
                  <a:pt x="65429" y="30193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6453336" y="1691680"/>
            <a:ext cx="75368" cy="301937"/>
          </a:xfrm>
          <a:custGeom>
            <a:avLst/>
            <a:gdLst>
              <a:gd name="connsiteX0" fmla="*/ 75368 w 75368"/>
              <a:gd name="connsiteY0" fmla="*/ 23642 h 301937"/>
              <a:gd name="connsiteX1" fmla="*/ 5794 w 75368"/>
              <a:gd name="connsiteY1" fmla="*/ 23642 h 301937"/>
              <a:gd name="connsiteX2" fmla="*/ 15734 w 75368"/>
              <a:gd name="connsiteY2" fmla="*/ 103155 h 301937"/>
              <a:gd name="connsiteX3" fmla="*/ 35612 w 75368"/>
              <a:gd name="connsiteY3" fmla="*/ 242302 h 301937"/>
              <a:gd name="connsiteX4" fmla="*/ 45551 w 75368"/>
              <a:gd name="connsiteY4" fmla="*/ 282059 h 301937"/>
              <a:gd name="connsiteX5" fmla="*/ 65429 w 75368"/>
              <a:gd name="connsiteY5" fmla="*/ 301937 h 30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68" h="301937">
                <a:moveTo>
                  <a:pt x="75368" y="23642"/>
                </a:moveTo>
                <a:cubicBezTo>
                  <a:pt x="74371" y="23393"/>
                  <a:pt x="11048" y="0"/>
                  <a:pt x="5794" y="23642"/>
                </a:cubicBezTo>
                <a:cubicBezTo>
                  <a:pt x="0" y="49717"/>
                  <a:pt x="12938" y="76591"/>
                  <a:pt x="15734" y="103155"/>
                </a:cubicBezTo>
                <a:cubicBezTo>
                  <a:pt x="35607" y="291939"/>
                  <a:pt x="11529" y="158009"/>
                  <a:pt x="35612" y="242302"/>
                </a:cubicBezTo>
                <a:cubicBezTo>
                  <a:pt x="39365" y="255437"/>
                  <a:pt x="39442" y="269841"/>
                  <a:pt x="45551" y="282059"/>
                </a:cubicBezTo>
                <a:cubicBezTo>
                  <a:pt x="49742" y="290440"/>
                  <a:pt x="58803" y="295311"/>
                  <a:pt x="65429" y="30193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381328" y="305983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949280" y="27718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949280" y="305983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021288" y="27718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453336" y="27718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flipH="1">
            <a:off x="6021288" y="3059832"/>
            <a:ext cx="152400" cy="135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453336" y="30598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33256" y="3779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33256" y="3995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381328" y="3779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381328" y="3995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589240" y="38519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877272" y="38519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237312" y="38519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525344" y="38519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4784" y="323528"/>
            <a:ext cx="39844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Маленькая модница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76872" y="1331640"/>
            <a:ext cx="2304256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В зеркало смотрится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Маленькая модница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Куколка -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балетница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Воображуля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505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1.Бантик мама завязала,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Но ведь это очень мало.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Я хочу ещё штук пять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Где бы ленточек мне взять.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505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2.Мама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фенечку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вязала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Мне на ручку одевала.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Бисер маленький цветной Связан ниточкой одной.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505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3.Посмотрите на колечко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В нём стеклянное сердечко.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А цепочка так блестит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Словно золото горит.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505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В зеркало смотрится Маленькая модница Куколка -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балетница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Воображуля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cs typeface="Times New Roman" pitchFamily="18" charset="0"/>
              </a:rPr>
              <a:t>… сплетница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2896" y="755576"/>
            <a:ext cx="1943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Группа «Непоседы»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Картинки по запросу картинка  маленькая мод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60" y="5652120"/>
            <a:ext cx="497049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8" y="323528"/>
            <a:ext cx="604867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Вступление: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Девочки стоят парами лицом к зрителям, врассыпную по всему залу.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правую руку положив за затылок, левую согнули в локте слегка с лева от себя, пальцы сжаты «зеркальце».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слегка пружинят ногами. Как бы воображают перед зеркалом.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выставляют на носок правую ногу вперед и затем приставляют ее наместо к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левой. Руки придерживают края юбочки.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выставляют на носок перед собой левую ногу и затем вновь ставят ее на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место. Руки придерживают края юбочки.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5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согнув руки в локтях, зажав пальчики в кулачок. Выполняют движение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твиста обеими ногами одновременно. При этом слегка приседают и встают.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сложив руки над головой домиком, имитируют бантик, выполняя пружинку.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пожимают плечиками, слегка поворачиваясь , разводят руки в правую и левую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стороны.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вытягивают правую руку вперед вправо, левой  рукой поочереди сгибают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пальчики правой руки.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подхватив левой рукой край юбочки, а правую руку приложив ко лбу, выполняют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полукруг туловищем с права на лево, слегка наклонившись вперед - «ищут».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Припев: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движения припева повторяются.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повернувшись в паре друг к другу, выставив правую ногу на пяточку перед собой,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выполняют  круговые движения руками перед собой «моторчики» слегка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наклонившись вправо.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9-16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аналогичные движения повторяются  в левую сторону.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1-16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взявшись за руки подскоками кружатся парами.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движения повторяются в паре . Партнерши стоят лицом к друг другу.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Проигрыш: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взявшись за руки вновь выполняют кружение  парой.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движения припева повторяются уже лицом к зрителям.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куплет: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Девочки перестраиваются в один общий круг и взявшись за руки, скачут боковым галопом по кругу.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Припев: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движения припева повторяются. Танцующие смотрят в центр круга.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повторе припева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разворачиваются лицом к зрителям и вновь выполняют движения припева. По окончании разводят руки в сторону и слегка наклоняются вперед на слово «сплетница».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Картинки по запросу рисованные картинки маленькая мод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040" y="7164288"/>
            <a:ext cx="1440160" cy="1979712"/>
          </a:xfrm>
          <a:prstGeom prst="rect">
            <a:avLst/>
          </a:prstGeom>
          <a:noFill/>
        </p:spPr>
      </p:pic>
      <p:pic>
        <p:nvPicPr>
          <p:cNvPr id="43012" name="Picture 4" descr="Картинки по запросу рисованные картинки маленькая мод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856" y="7164288"/>
            <a:ext cx="1728192" cy="1979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824" y="395536"/>
            <a:ext cx="34685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РИСУЮ РЕЧКУ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Вокальная группа «Волшебники двора»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2896" y="1259632"/>
            <a:ext cx="3051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 весна к нам прилетела.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Стали птички распевать,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 цветочки расцветать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 рисую речку,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 рисую солнце,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Где ты моя радость?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Выгляни в оконце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 рисую солнце,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 рисую речку,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 посередине...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Яркое сердечко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Зажигай...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 рисую речку,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 рисую солнце,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Где ты моя радость?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Выгляни в оконце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 рисую солнце,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 рисую речку,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 посередине...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Яркое сердечко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Голубые глазки,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Розовые щёчки,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Едет на гастроли,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Маленькая дочка</a:t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 не </a:t>
            </a:r>
            <a:r>
              <a:rPr lang="ru-RU" sz="1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шмакодявка</a:t>
            </a:r>
            <a:r>
              <a:rPr lang="ru-RU" sz="1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1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Картинки по запросу картинка художник для детей рисованная"/>
          <p:cNvPicPr>
            <a:picLocks noChangeAspect="1" noChangeArrowheads="1"/>
          </p:cNvPicPr>
          <p:nvPr/>
        </p:nvPicPr>
        <p:blipFill>
          <a:blip r:embed="rId2" cstate="print"/>
          <a:srcRect t="14884"/>
          <a:stretch>
            <a:fillRect/>
          </a:stretch>
        </p:blipFill>
        <p:spPr bwMode="auto">
          <a:xfrm>
            <a:off x="1844824" y="6876256"/>
            <a:ext cx="3158392" cy="226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росток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79" y="395536"/>
            <a:ext cx="6120681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Вступление: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дети поскоками вбегают в зал и встают в рассыпную лицом к зрителям.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куплет: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1- 4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выполняют волнообразные движения руками перед грудью, имитируя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речку  в правую и левую стороны поочередно.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исходное положение ноги вместе, руки согнуты в локтях перед собой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вертикально. Поочередно поднимают руки вверх, с растопыренными пальцами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ладоней  имитируя лучики солнышка.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1 – 4 -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левая рука на поясе, правая у лба «смотрят».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5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руки складывают  «домиком» над головой.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1 - 4 -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имитируют вновь солнышко.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имитируют  речку.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1- 8 -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складывают ладошки сердечком у груди.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Проигрыш: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1- 8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выполняют поочередно четыре выпада в перед правым и левым боком с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одновременным выбрасыванием одноименной ноги, ставя ее внешней стороной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ступни к зрителям. Соответственно и туже руку, согнутую в локте «блок».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1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выполняют поочередно приставные шаги в стороны (по 2), одновременно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выполняя круги обеими руками перед собой «поправляем скатерть».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прыгают на двух ногах вокруг себя на месте , поочередно выбрасывая руки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вверх и сгибая их в локтях.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Движения проигрыша повторяются.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Движения 1 куплета повторяются.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Проигрыш: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прыгают на двух ногах вокруг себя на месте , поочередно выбрасывая руки вверх и сгибая их в локтях.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ноги вместе руки согнуты в локтях перед лицом, пальцы сжаты в кулачки, кроме указательных и средних. Руки, повернутые внутренней стороной ладоней к зрителям,  разводят в стороны и опускают вниз.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5 - 8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слегка наклонив корпус вперед, легко поглаживают свои щечки.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1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выполняют круговые движения руками перед собой  «рулят»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4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продолжая «рулить», выполняют один поворот вокруг себя на месте.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5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выставив указательный палец правой руки вперед, покачивают им из стороны в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сторону «Я 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шмакадявка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Движения проигрыша повторяются.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9908" y="323528"/>
            <a:ext cx="414190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ХОРОВОД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 ИВАНА НА КУПАЛА»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Вокальная группа «Волшебники двора»</a:t>
            </a:r>
          </a:p>
          <a:p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92896" y="1547664"/>
            <a:ext cx="3240360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На Ивана на Купала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Красна девица гадала,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Где мой милый ненаглядный, 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де ты, лада моя.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Закрывай калитку тихонько,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Ночью праздник да какой,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Слышишь песен голос звонкий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Над кострами, над рекой.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Все дороги засветились,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Это было, не приснилось.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Купала Ивана Купала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Купала Ивана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Купала-ла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Купала Ивана Купала 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упала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хей-хей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Погадай мне, не страшно,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Видишь там, вдалеке, 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де-то папоротник в чаще,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И плывут венки по реке.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На Ивана на Купала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Красна девица гадала. </a:t>
            </a:r>
          </a:p>
        </p:txBody>
      </p:sp>
      <p:pic>
        <p:nvPicPr>
          <p:cNvPr id="2051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28" y="5292080"/>
            <a:ext cx="547260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8" y="683568"/>
            <a:ext cx="6120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вступление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стоят за кулисами. Движение начинается с началом песни.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куплет: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дети, взявшись за руки, начинают движение друг за другом, образуя один большой круг.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выполняют 4 хлопка, прямыми руками перед собой «тарелочки»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5- 8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кружатся на месте вокруг себя, помахивая руками над головой.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Движения припева повторяются 4 раза.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Проигрыш: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сходятся в центре круга, поднимая руки вверх.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вновь образуют  большой круг, двигаясь спиной назад и возвращаясь  на свое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место.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Движения припева повторяются.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куплет: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образуют два круга, разделившись пополам и продолжают движение друг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за другом, взявшись за руки.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Движения припева повторяются в двух маленьких кружочках.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Проигрыш: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Двигаясь за ведущими, дети перестраиваются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из двух кругов в две колонны, лицом к зрителям.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Остановившись смыкают руки с противоположной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колонной, образуя «воротики».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Припев: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Начиная с последней пары, дети проходят поочереди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в воротики «ручеек», и выйдя из них, вновь берутся за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руки и образовав одну «ниточку», двигаются по залу,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перестраиваясь в одну шеренгу лицом к зрителям на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поклон.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57192" y="4788024"/>
            <a:ext cx="41034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65304" y="4644008"/>
            <a:ext cx="410344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21288" y="5220072"/>
            <a:ext cx="202704" cy="207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21288" y="5508104"/>
            <a:ext cx="202704" cy="207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21288" y="5796136"/>
            <a:ext cx="202704" cy="207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61248" y="5220072"/>
            <a:ext cx="202704" cy="20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61248" y="5508104"/>
            <a:ext cx="202704" cy="20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61248" y="5796136"/>
            <a:ext cx="202704" cy="20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301208" y="4499992"/>
            <a:ext cx="504056" cy="29947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flipH="1">
            <a:off x="5877272" y="4427984"/>
            <a:ext cx="432048" cy="28803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картинка на ивана на куп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776" y="6300192"/>
            <a:ext cx="4176464" cy="284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6832" y="467544"/>
            <a:ext cx="3281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Полька «Не шали»</a:t>
            </a:r>
          </a:p>
        </p:txBody>
      </p:sp>
      <p:pic>
        <p:nvPicPr>
          <p:cNvPr id="1026" name="Picture 2" descr="Картинки по запросу фото дети грозят друг другу пальчи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840" y="755576"/>
            <a:ext cx="3037727" cy="2664296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картинка рисованная дети танцую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28" y="4427984"/>
            <a:ext cx="2952328" cy="3826396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картинка рисованная дети танцую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7072" y="4644008"/>
            <a:ext cx="216024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688" y="539552"/>
            <a:ext cx="612068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стоят парами  друг за другом. Свободная рука у мальчиков на поясе. Девочки придерживают  свободной рукой край юбочки.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Первый элемент: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пары двигаются шагом польки  друг за другом по кругу за ведущей парой.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продолжают движение парами в противоположную сторону.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Второй элемент: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1 -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пары останавливаются и повернувшись лицом друг к другу выполняют хлопок  по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своим  бедрам.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выполняют хлопок в ладоши перед собой.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выполняют 2 хлопка в ладоши друг другу 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движения 1 – 4 –повторяются.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 – 12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грозят друг другу указательным пальчиком правой руки.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13 - 16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поскоками меняются местами друг с другом.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движения с 1 – 16 – с хлопками и сменой места повторяются.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Третий элемент: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16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стоящие во внешнем круге двигаются поскоками по кругу друг за другом.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Стоящие во внутреннем круге в это время хлопают в ладоши в такт музыки.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1 - 16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вернувшись к своей паре, взявшись  за руки «лодочкой», пары подскоками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кружатся на месте.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Танцующие пары повторяют второй элемент с хлопками.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Третий элемент повторяется,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 уже по кругу двигается внутренний круг, а внешний хлопают в ладоши.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Вновь повторяется второй элемент с хлопками.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Четвертый элемент: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4 -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танцоры, стояще во внешнем круге, поскоками двигаются к центру круга.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– 8 -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приложив ладоши к лицу и слегка наклонившись вперед, проговаривают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 Делая вид, что шепчутся.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возвращаются на свои места и соединив руки с партнером по танцу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«лодочкой», пары выполняют кружение поскоками на месте.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движения повторяются. Но уже в центре круга собираются дети, стоящие во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внутреннем кругу.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Второй элемент с хлопками повторяется.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окончании танца, танцующие пары держась за руки, поскоками двигаются на места или на поклон.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816" y="7884369"/>
            <a:ext cx="3528867" cy="1259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4864" y="539552"/>
            <a:ext cx="2997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«ВО КУЗНИЦЕ»</a:t>
            </a:r>
            <a:endParaRPr lang="ru-RU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1475656"/>
            <a:ext cx="5544616" cy="743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704" y="395536"/>
            <a:ext cx="597666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танце принимают участие четыре мальчика и одна девочка. Дети одеты в народные костюмы. У центральной стены стоит наковальня.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Вступление: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мальчики с молотами стоят у наковальни и попарно поочереди имитируют удары молотом по наковальни. По окончании вступления, встают в одну шеренгу лицом к зрителям.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куплет: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6 -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мальчики двигаются шеренгой на зрителя. Молот в правой руке на плече.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Левая рука на поясе.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1 – 6 -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ноги слегка расставлены, пятки вместе носки врозь, молот  в двух руках за головой на плечах. Выполняется три глубоких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присяди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колени разводятся в стороны. Вернувшись в положение стоя, дети поочередно выставляют  в стороны то правую, то левую ноги на пятку.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6 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ноги на ширине плеч, молот в двух руках. Танцующие имитируют  два удара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молотом по наковальни в правую сторону.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пройдя друг за другом по кругу перестраиваются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в две шеренги по углам зала лицом друг к другу.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Левая рука на поясе. Молот в правой руке на плече.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окончании входит девочка Дуня. И встает  по центру зала.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6 -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двигаясь «елочкой», Дуня делает взмах  правой рукой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с платочком в строну каждого мальчика, который в свою очередь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делает выпад одной ногой вперед и соответствующую руку вытягивает вперед перед собой, как бы предлагает ее девочке. В зависимости от того каким плечом он стоит к зрителю.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6 -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остановившись лицом к зрителям по центру девочка, подняв руки вверх, кружится на месте вокруг себя. Мальчики в это время быстро уходят в глубь зала, кладут молоты у кузницы и возвратившись, встают в шеренгу лицом к зрителям на левое колено, руки на поясе.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Проигрыш: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1- 12 -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сложив руки «матрешкой», девочка стоя с лева от зрителя и  боком к нему,  двигаясь в право, присаживается на колено  первого мальчика, затем заведя левую ногу за ногу мальчика, выполняет поворот, продолжая сидеть на его колене. И только затем приставив правую ногу к своей она встает, затем присаживается на колено второго мальчика и выполняет то же самое. Так со всеми.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12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мальчики встают, сцепив руки, образуют «воротики» в которые змейкой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проходит девочка (с права на лево от зрителей). Последний мальчик, обхватив ее левой рукой за талию, а правой рукой придерживая правую руку девочки, отводит ее в сторону и останавливаются боком к зрителям. Остальные мальчики отходят в сторону как бы наблюдают за ними.  Центральный мальчик складывает  руки замочком, остальные двое кладут ему руки на плечи, как бы успокаивая товарища.  Руки у девочки сложены «полочкой», у мальчика разведены в стороны, ладонями вверх.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05264" y="3203848"/>
            <a:ext cx="1223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09320" y="3203848"/>
            <a:ext cx="1223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05264" y="3491880"/>
            <a:ext cx="1223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9320" y="3491880"/>
            <a:ext cx="1223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05264" y="4067944"/>
            <a:ext cx="1223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25344" y="4067944"/>
            <a:ext cx="1223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25344" y="4355976"/>
            <a:ext cx="1223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05264" y="4355976"/>
            <a:ext cx="1223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93296" y="3779912"/>
            <a:ext cx="122312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949280" y="3995936"/>
            <a:ext cx="216024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949280" y="4283968"/>
            <a:ext cx="216024" cy="1440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65304" y="4067944"/>
            <a:ext cx="288032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165304" y="4427984"/>
            <a:ext cx="28803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165304" y="3995936"/>
            <a:ext cx="0" cy="4320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2696" y="323528"/>
            <a:ext cx="576064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6 -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девочка двигается  стоя на носках спиной вперед от мальчика. Мальчик  двигается на девочку, причем после  каждого шага поочереди закидывая каждую ногу в сторону ударяет соответствующей ладошкой по ступне своей ноги.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1 – 6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девочка отворачивается от мальчика. Тот же в свою очередь разводит руки в стороны как бы недоумевает в чем дело и махнув рукой, уходит к своим товарищам.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это время к девочке подбегает второй мальчик и обхватив ее за талию обеими руками со спины, вытягивает ее на центр зала.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4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взявшись «лодочкой», кружатся.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подхватив девочку за талию обеими руками, как бы переносит ее с одной стороны от себя на другую. Девочка в это время опирается обеими руками за плечи мальчика т слегка подпрыгивает.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 – 12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девочка выполняет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кавырялочку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встав лицом к зрителям, а мальчик, разведя руки в стороны, выполняет «присядку».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13 – 16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мальчик подняв руки в стороны как бы старается поймать девочку, та в свою очередь поднырнув под его руки, убегает к третьему мальчику, который  уже прибежал в центр зала и  встал на  левое колено.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6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девочка взяв  левой рукой правую руку мальчика, обходит его. По окончании мальчик дарит ей цветок, который она нюхает, но отмахивается от кавалера.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Третий мальчик уходит тоже к товарищам.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1- 6 -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девочка встает в центре зала, к ней подходит четвертый мальчик, который накидывает ей на плечи платок. Девочка выбрасывает цветочек. И подцепив левой рукой мальчика под локоток, танцующие парой проходят по кругу.  Товарищи пожимают плечами от недоумения.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Проигрыш в стиле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техно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Мальчики встав шеренгой к зрителю, присев выполняют «волчок»,  затем, оперевшись руками на пол, выполняют выбрасывание ног вперед.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куплет: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Девочка вновь выбегает в центр и выполняет кружение, а мальчики поставив руки на пояс важно идут хороводным шагом вокруг нее. По окончании встав на левое колено, протягивают правую руку девочки. Солистка, отмахивается от них рукой, убегает к наковальни, берет молот и на последнюю сильную долю ударяет  по ней. Мальчики он удивления, падают на пол.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24" y="7092280"/>
            <a:ext cx="3643164" cy="205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2856" y="611560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«КОСАРИ»</a:t>
            </a:r>
            <a:endParaRPr lang="ru-RU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2051720"/>
            <a:ext cx="6307598" cy="684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712" y="539552"/>
            <a:ext cx="602128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Вступление: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Выходят два мальчика с косами, останавливаются лицом к зрителям,  заправляют руками, поправляют пояса.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8 -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выполняют 4 взмаха косой с права на лево,  медленно продвигаясь вперед.  По окончании выходят еще два мальчика и встают за ними.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аналогично выполняют 4 взмаха косами, затем к ним присоединяются еще двое.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вновь выполняют 4 взмаха косами. По окончании мальчики поставив косу вертикально, правой рукой  вытирают пот со лба. Ноги на ширине плеч. Обе руки на косе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Проигрыш: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8 -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выходят  друг за другом двумя колоннами девочки с колосками . Держа их в обоих руках перед собой, обходят  одним кругом каждая своего мальчика и останавливается с лева от него.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4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подняв колоски вверх, девочки на носочках кружатся вокруг себя. По окончании медленно опускают их вниз.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– 6 -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девочки  выполняют три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перетопа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ногами слегка поворачиваясь в левую сторону,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и на 4 поднимают правую ногу колоски  держат при этом перед собой.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тоже самое выполняют в правую сторону, но слегка поднимают сгибая в колене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левую ногу.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движения повторяются.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– 1 -4 -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девочки начинают движение через центр зала в его глубь, перестраиваясь поочереди друг за другом. И остановившись между колоннами мальчика, поворачиваются вокруг себя лицом к зрителям. В это время, мальчики ставят левую руку на пояс, ноги вместе, коса продолжает стоять на полу но уже с права от мальчика.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5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Девочки, подняв колоски вверх над головой,  выполняют «пружинку» , выполняя наклоны в правую и левую сторону. Мальчики выполняют выпад в правую  левую стороны от колонны девочек, отводя свободные руки в стороны. Затем вернувшись в первоначальное положение,  слегка  приседают  и наклоняют корпус вперед вниз. Затем расставив ноги на ширине плеч  а свободные руки в стороны, приподнимаются и опускаются на месте на носках.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– 4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Девочки разделившись по три, перестраиваются в две шеренги лицом друг к другу по бокам зала. А мальчики перестраиваются в круг и проходя друг за другом имитируют покос.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92896" y="73803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92896" y="77403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92896" y="81003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29200" y="73083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57192" y="75243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41168" y="75243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844824" y="77403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44824" y="81003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44824" y="73803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69160" y="71642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85184" y="71642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73803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04864" y="73083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204864" y="752432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04864" y="774035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204864" y="795637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04864" y="817240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04864" y="83884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93096" y="810039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509120" y="810039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7072" y="810039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805264" y="83884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021288" y="83884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237312" y="838842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ыгнутая вверх стрелка 32"/>
          <p:cNvSpPr/>
          <p:nvPr/>
        </p:nvSpPr>
        <p:spPr>
          <a:xfrm>
            <a:off x="2276872" y="7020272"/>
            <a:ext cx="648072" cy="216024"/>
          </a:xfrm>
          <a:prstGeom prst="curvedDown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9182052">
            <a:off x="1714559" y="8792780"/>
            <a:ext cx="648072" cy="216024"/>
          </a:xfrm>
          <a:prstGeom prst="curvedDown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4725144" y="817240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373216" y="8460432"/>
            <a:ext cx="3516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Картинки по запросу картинка татарский танец  для детей 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765175" y="1042988"/>
            <a:ext cx="5184775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Каждый ребенок - маленький цветок, который имеет свои таланты, навыки, способности. Именно танцевальное искусство помогает раскрыться ребенку, проявить его характер, темперамент, творческое мышление. Именно детские танцы открывают малышам путь в волшебную страну, где каждый понимает друг друга. Танец объединяет людей различного возраста, сближает их в дружный коллектив, где можно полностью реализовать свои навыки. Ритмичные движения под музыку повышают интерес ребенка к искусству, развивают полезные качества, и соответственно, совершенствуют физическое состояние малыша.  Можно смело говорить, что детские игровые танцы формируют не только творческие способности, но и художественный вкус подрастающего поколения.</a:t>
            </a:r>
          </a:p>
        </p:txBody>
      </p:sp>
      <p:pic>
        <p:nvPicPr>
          <p:cNvPr id="4100" name="Picture 6" descr="Картинки по запросу картинка дети танцуют для дете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88625">
            <a:off x="749300" y="5837238"/>
            <a:ext cx="283051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Картинки по запросу картинка дети танцуют для дете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7530">
            <a:off x="3563938" y="6038850"/>
            <a:ext cx="23844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336" y="323528"/>
            <a:ext cx="597666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Проигрыш: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девочки, стоящие первыми, выполняют шаг на встречу друг другу.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Расставив ноги на ширине плеч они выполняют наклон вниз.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2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держа колоски правой рукой, левой имитируют срез серпом.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3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поднимают колоски вверх над головой и затем перекладывают его от зрителя с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боку от себя и слегка присев.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4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встают.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8 -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затем эти девочки продолжают двигаться  дальше  вперед, а следом за ними начинает движения следующая пара. И выполняют тоже самое.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 куплет: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4 -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затем и третья пара. Так девочки перестраиваются в две шеренги лицом к зрителям.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5 – 8 -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мальчики перестраиваются в две шеренги спиной  к центру зала и ложатся на пол. Руки за головой, нога на ногу – «отдыхают». Девочки поставив правую руку с колосками на пояс, левой  помахивают себе на лицо «жарко». Ноги при этом стоят на ширине плеч.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– 4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девочки проходят друг за другом  к своим мальчикам.  Держа колоски  в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вытянутых перед собой руках.  Затем кладут колоски в строну.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подойдя к мальчику, грозят ему пальчиком. По окончании помогают им встать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взяв за обе руки.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1 – 4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продолжая держать друг друга за руки и глядя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друг другу в глаза, пары меняются местами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5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держась за руки выполняют кружение 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останавливаются лицом к зрителям.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1 – 8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через центр зала проходит девочка с караваем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в руках на рушнике. Кланяется в пол зрителям.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 куплет: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По окончании танца все пары  поклонившись, уходят.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57192" y="41399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57192" y="4499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57192" y="48600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9280" y="43559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49280" y="50040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49280" y="46440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69160" y="413995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69160" y="449999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69160" y="486003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65304" y="435597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65304" y="500404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65304" y="464400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373216" y="421196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73216" y="457200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73216" y="493204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589240" y="4427984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17232" y="4716016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517232" y="5076056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для детей девочка несет ведра на коромысл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28" y="3275856"/>
            <a:ext cx="4284633" cy="5148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8840" y="683568"/>
            <a:ext cx="392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«ВЕДРА Я НЕСЛА»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картинка для детей девочка несет ведра на коромысл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120" y="1979712"/>
            <a:ext cx="2348880" cy="3456384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картинка для детей трава цве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8784" y="7884368"/>
            <a:ext cx="7056784" cy="1259632"/>
          </a:xfrm>
          <a:prstGeom prst="rect">
            <a:avLst/>
          </a:prstGeom>
          <a:noFill/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72235">
            <a:off x="1348253" y="1357531"/>
            <a:ext cx="1767484" cy="1767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476250" y="179388"/>
            <a:ext cx="6237288" cy="821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Ведра я несла, да поставила                            2 девочки ставят  ведра перед зрителями.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Видно зря дружка я оставила                      Вытирают пот со лба поочередно каждой рукой.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Не взяла с собой коромысло я                     поочередно в каждую сторону приподнимают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оба плеча, разводя руки в стороны.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Видно зря любовь я замыслила                  Приставив руки к вискам, качают головой.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коромыслице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восьмеркой обходят поочереди оба ведерка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Видно зря любовь я замыслила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А-а-а-а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ой,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коромыслице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Видно зря любовь я замыслила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По какому вдруг это поводу              Девочки, взяв ведерки, подходят к сзади стоящим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мальчикам с коромыслами и разводят руки в стороны.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Мы не ходим, друг, вместе по воду   как бы спрашивая «В чем дело?».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За водою лень мне одной ходить                    Затем грозят им указательным пальчиком.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Без тебя и день тяжело прожить                     кладут обе ладошки им на правые плечики и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прикладывают свою голову.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Кара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коромыслице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Встав лицом к друг другу и соединив ладошки,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Видно зря любовь я замыслила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выполняют по три шага от одной стены зала к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А-а-а-а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ой,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коромыслице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другой. Затем, продолжая держать ладони вместе,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Видно зря любовь я замыслила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кружатся в паре на месте.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Проигрыш:                                           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Девочки вешают на мальчиков коромысла,  ведра и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вынув из ведра платочек, держа его в правой 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руке, запрокидывают за левое плечо. Левую руку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ставят на бочок и зажимают в кулачок. Пары        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становятся спиной друг к другу.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А как завтра я пойду с водой                 Пары двигаются в противоположные стороны по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кругу. Девочка идет перед мальчиком. При встрече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Заманю дружка уведу с собой               девочки кланяются друг другу,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Опою, родной, той водицею                  мальчики почесывают затылки.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Быть в судьбе одной не годиться мне.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Припев:                                              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Заранее перестроившись в звездочку, пары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коромыслице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продолжают кружение. По окончании девочки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Быть в судьбе одной не годиться мне         уводят за собой мальчиков.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А-а-а-а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ой,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коромыслице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Быть в судьбе одной (замедление)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 не годиться мне...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картинка для детей балалаечник на се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2843808"/>
            <a:ext cx="5906562" cy="500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00808" y="539552"/>
            <a:ext cx="42751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 деревни Ванечка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ходит с балалаечкой»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4"/>
          <p:cNvSpPr>
            <a:spLocks noChangeArrowheads="1"/>
          </p:cNvSpPr>
          <p:nvPr/>
        </p:nvSpPr>
        <p:spPr bwMode="auto">
          <a:xfrm>
            <a:off x="404813" y="467544"/>
            <a:ext cx="6453187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деревне Ванечка ходит с балалаечкой     (девочка сидит на скамеечке, мальчик с балалайкой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Всеми уважаемый словно президент.              ходит по кругу, подходит к двум девочками ведет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соседка Танечка долго ждёт на лавочке       их с собой по круг)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девичьей песенки аккомпанемент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Припев: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Эх, Ванюша, посиди чуть - 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мной,     (девочки вместе с Ваней делают 2 приставных 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Послушай трели птиц над головой,                   шага в право, затем в лево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Смеётся в речке зыбкая вода,                            Движение повторяется 2 раза).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рвётся балалаечки струна.                           При повторе вся тройка держась под руки  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кружатся шеренгой по кругу)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Проигрыш: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Ваня угощает девочек леденцами.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уснул соловушка - сонная головушка           К сидящей на скамейке девочки  поочереди 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лугах душистый стог, слёзы, как роса.          подходят мальчики с гармошками и, 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Ох, устала Танечка спорить с балалаечкой,        сделав перед ней выпад, садятся рядышком.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же ты, маэстро, про любовь мне не сказал? Вся тройка одновременно выполняет 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Покачивания из стороны в сторону.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Припев: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Эх, Ванюша, посиди чуть - 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мной,        Вся тройка встает со скамейки и двигается в Послушай трели птиц над головой,                   центр зала. Ваня с подружками идет на скамейку. 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Смеётся в речке зыбкая вода,                             Пары кланяются при встрече.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рвётся балалаечки струна.                            При повторе вся тройка делает по два приставных  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шага в правую и левую сторону.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Проигрыш: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Подружки смеются, Ваня чешет затылок,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достает букет и дарит его Тане.  Таня его 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обнимает, мальчики чешут  затылки. 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И уходят к девочкам. </a:t>
            </a: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Припев: 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Таня, приставив руку под подбородок, слегка пружинит коленями. 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Ваня выполняет присядку. Остальные две пары также встав позади, выполняют те же самые движения. </a:t>
            </a:r>
          </a:p>
          <a:p>
            <a:pPr eaLnBrk="0" hangingPunct="0"/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повторе второй части куплета танцующие уходят. Последняя пара Ваня и Таня . В конце Таня оборачивается к зрителям и охает, махая платочком.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осток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92896" y="467544"/>
            <a:ext cx="20577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2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737" y="1475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Танец с цветами (осенними веточками) для входа на праздничный утренник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Общий танец для входа на новогодний праздник «Замела метелица город мой»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Танец с рукавичками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Танец современных елочек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Татарский танец «Встреча»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«Счастье русской земли» – хоровод с цветочными дугами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Танец с ромашками на выпускной вечер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«Маленькая модница»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«Я рисую речку»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Хоровод «На Ивана на Купала»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Полька «Не шали»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«Во кузнице»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«Косари»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осток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9421" y="395536"/>
            <a:ext cx="523855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Танец с цветами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эффектного входа на праздник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549275" y="1116013"/>
            <a:ext cx="6308725" cy="729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1-16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дети, держа в каждой руке по цветку, друг за другом легко бегом на носочках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двигаются по кругу. По окончании останавливаются лицом к центру круга.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1-8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– выполняют легкие покачивания в право и влево «дует ветерок».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кружатся вокруг себя.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присев, держа цветы перед собой начинают медленно вставать «цветы растут»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кружатся вокруг себя. По окончании музыкальной фразы опускают руки с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цветами вниз.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1 - 4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дети начинают двигаться к центру круга, медленно поднимая руки вверх.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расходятся назад попутно опуская руки вниз.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9 - 12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вновь сходятся в центре круга, подняв руки вверх.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13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расходятся на свои места и поворачивают корпус по ходу движения.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дети двигаются друг за другом по кругу, постепенно перестраиваясь в две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колонны и останавливаются лицом к зрителям.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2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 отставляя правую ногу в сторону, поднимают руки вверх в право (потянулись)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возвращаются в исходное положение.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 5 – 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 отставляя левую ногу в сторону, поднимают руки вверх в лево (потянулись)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7 – 8- 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возвращаются в исходное положение.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 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повторяют движения 1 – 8.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 1- 16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дети двигаясь в своих колоннах легко бегом друг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за другом, образуют два круга и останавливаются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лицом в центр опустив руки вниз.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2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 оставляют правую ногу на носок назад и поднимают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руки с цветами вверх.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возвращаются в исходное положение.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отставляют левую ногу на носок назад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и поднимают руки с цветами вверх.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7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возвращаются в исходное положение.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9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повторяют движения 1 – 8.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    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дети двигаются к центру своего круга,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поднимая руки вверх.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расходятся назад.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16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дети вновь сходятся к центру круга и собирают цветы в один букет.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Два букета, по окончании танца ставятся в вазоны для украшения зала.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 descr="Картинки по запросу букет цветов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3" y="7451725"/>
            <a:ext cx="3025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5516563" y="46434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16563" y="493236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16563" y="521970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16563" y="5508625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68863" y="6084888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24400" y="6300788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84763" y="6084888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941888" y="6516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57788" y="6372225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16563" y="44275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21388" y="442753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21388" y="464343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21388" y="4932363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21388" y="5219700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21388" y="5508625"/>
            <a:ext cx="144462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92825" y="601186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81750" y="6011863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21388" y="6300788"/>
            <a:ext cx="144462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237288" y="6443663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453188" y="6300788"/>
            <a:ext cx="144462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5013325" y="4500563"/>
            <a:ext cx="431800" cy="14398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37288" y="4500563"/>
            <a:ext cx="287337" cy="14398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0575" y="1187450"/>
            <a:ext cx="446405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Замела метелица город мой,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дорогам стелется пеленой.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Нравятся морозы ей ещё как,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румянец розовый на щеках.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зимы не спрятаться, не сбежать,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Значит, будем ёлочку наряжать,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Апельсины, яблоки, ананас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Спрячем потихонечку про запас.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год, Новый год, елка, шарики, хлопушки.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год, Новый год, дискотека, серпантин.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год, Новый год, всем подарки под подушкой,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Отпускать Новый год никуда мы не хотим.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Хитро улыбается Дед Мороз,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он приготовил нам? – вот вопрос.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Загадай желание, сладко спи.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получишь новенький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Пи-Эс-Пи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горочки на саночках – кувырком,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Лучшему товарищу в лоб снежком,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друзья не сердятся, не ревут -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Синяки до свадьбы все заживут.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7338" y="468313"/>
            <a:ext cx="3429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танец для входа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новогодний праздник</a:t>
            </a: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1916113" y="1187450"/>
            <a:ext cx="4752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Слова и музыка: А.А. Пряжникова</a:t>
            </a:r>
          </a:p>
        </p:txBody>
      </p:sp>
      <p:pic>
        <p:nvPicPr>
          <p:cNvPr id="22530" name="Picture 2" descr="Картинки по запросу картинка новогодняя рисованная для дете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6156176"/>
            <a:ext cx="4608512" cy="298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49275" y="611188"/>
            <a:ext cx="6119813" cy="766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Вступление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дети поскоками вбегают в зал и встают врассыпную лицом к зрителям.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1 куплет: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1 – 2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дети выполняя два приставных шага в правую сторону вниз, выполняют 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полукруг руками слева на право через верх. При этом выполняя «фонарики»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кистями рук.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таким же способом возвращаются на исходное место.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выполняют аналогичные движения в левую сторону, двигая руками уже перед 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собой.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 обхватив свои плечи руками крест на крест, переминаются с ноги на ногу.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слегка наклонившись вперед тихонько постукивают пальцами себе по щекам.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по окончании приставив ладошки  друг к другу, как бы прячут лицо от зрителей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2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выглядывают из – за ладошек, наклонив голову в правую сторону и вновь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прячутся за них.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- выглядывают из – за ладошек, наклонив голову в левую сторону и вновь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прячутся за них.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подняв руки вверх, опускают через стороны вниз, выполняя «фонарики»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кистями рук.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левая рука на поясе, правой рукой дети водят себе по животу.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левая рука на поясе. Указательный палец правой руки приставляют к губам.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выполняют по два хлопка в ладоши с правой и левой стороны.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6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выполняют прыжок на месте, выбрасывая правую ногу вперед, слегка повернувшись в лево. Одновременно правую руку, согнув в локтевом суставе, выставляют перед собой «блок», а левая рука сгибается в локте у пояса. За тем возвращаются в исходное положение.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7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выполняют прыжок на месте, выбрасывая левую ногу вперед, слегка повернувшись в право. Одновременно левую руку, согнув в локтевом суставе, выставляют перед собой «блок», а правая рука сгибается в локте у пояса. За тем возвращаются в исходное положение.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выполняют по два хлопка в ладоши с правой и левой стороны.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выполняют кружение на носочках вокруг себя, одновременно подняв руки вверх, опускают вниз, сопровождая «фонариками» (наряжают елочку сверху вниз).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Движения припева повторяются 2 раза. По окончании которого указательным пальчиком правой руки выполняют отрицательное движение, выставив правую ногу на пятку перед собой.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Картинки по запросу картинка новогодяя рисованная для дете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75" y="7164388"/>
            <a:ext cx="429736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620713" y="323850"/>
            <a:ext cx="61214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2 куплет: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 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исходное положение основная стойка, большой палец правой руки находится у 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кончика носа, мизинец правой руки соединен с большим пальцем левой руки.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Дети выполняют повороты в правую и левую сторону, как бы передразнивая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друг друга.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танцующие поворачиваются в правую сторону, пожимая плечами «не знаю»,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разводя руки в стороны, затем влево.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сложив ладони рук у правого уха «спим», выполняют кружение вокруг себя  на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носочках.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выставляют обе руки вперед. Пальцы зажаты в кулачки кроме больших. (жест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«все классно»)  покачивают ими. 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Припев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: движения повторяются.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Проигрыш: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дети поскоками двигаются по всему залу врассыпную. По окончании встают врассыпную лицом к зрителям, но уже парами.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3 куплет: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выполняют два полуприседания имитируя езду на лыжах.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повернувшись к товарищу имитируют игру в снежки.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взявшись мизинчиками правых рук, выполняют легкое покачивание ими.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5 – 8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 продолжая держаться мизинчиками, кружатся в паре поскоками.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движения повторяются 2 раза.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4788024"/>
            <a:ext cx="5519769" cy="413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Картинки по запросу картинка новогодняя рисованная для дете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463" y="6372225"/>
            <a:ext cx="1028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363" y="6716713"/>
            <a:ext cx="227647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Картинки по запросу картинка новогодняя рисованная для дете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538" y="5797550"/>
            <a:ext cx="2735262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43070" y="611560"/>
            <a:ext cx="340484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Танец  с</a:t>
            </a:r>
            <a:r>
              <a:rPr lang="ru-RU" sz="24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рукавичками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1125538" y="1547813"/>
            <a:ext cx="63357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1.Мы на стульчиках сидели, рукавички углядели, 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   Мы оденем их сейчас, и начнётся перепляс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(бегут по кругу друг за другом)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2.Рукавички покажите, к нам ладошки поверните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(выставив руки вперед перед собой, поворачивают ладошки)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   А теперь скорей давайте, пальчиками поиграйте.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(сжимают и разжимают пальцы)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3.Друг за другом побежали, мы нисколько не устали, 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   Получился хоровод, возле ёлки в Новый год (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бегут друг за другом)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4.Мы в ладошки ударяем, в рукавичках не скучаем! 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(хлопают)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   Вы похожи, как сестрички, попляшите рукавички...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(присев, ударяют ладошками по полу)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5.Мы фонарики покажем, всем гостям сегодня нашим, 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(«фонарики»)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Вот как пляшут малыши, рукавички хороши.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6. В рукавичках приседаем, нашу пляску продолжаем. 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(пружинка»)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7.Ой,а где же рукавички, две весёлые сестрички? 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(прячут руки за спину)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Как без них пойдём гулять, будут ручки замерзать 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6.Больше прятать их не будем, пусть порадуются люди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 (вытянув руки вперед, поворачивают ладошки)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   Разноцветные такие, рукавички озорные. 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7.Что ж, пора им отдыхать, нужно варежки снимать 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(снимают, кладут под елку)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Мы под ёлку их положим, пусть побудут с ёлкой тоже!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 descr="Картинки по запросу картинка новогодяя рисованная для детей 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3" name="AutoShape 6" descr="Картинки по запросу картинка новогодяя рисованная для детей 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44" name="Picture 8" descr="Картинки по запросу картинка новогодяя рисованная для дете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400" y="6875463"/>
            <a:ext cx="193833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692150" y="900113"/>
            <a:ext cx="5976938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Вступление: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девочки обежав вокруг елочки встают в шеренгу лицом к зрителям или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врассыпную, в зависимости от количества детей.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Я ёлка современная, затейница отменная,             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устраиваю праздники тихоням и проказникам.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(выполняют поочередные наклоны в  стороны, руки слегка приподняты в стороны)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Я зелёненькая ёлка, хороши мои иголки,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(выполняют по два хлопка у правого и левого уха, затем, слегка наклонившись вперед, выставив руки вперед перед собой показывают «фонарики»)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Все игрушки словно сказка. Огоньками светят глазки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(выполняют по два хлопка у правого и левого уха, затем кружатся вокруг себя)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                    Движения припева повторяются два раза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Проигрыш: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дети обежав вокруг елки друг за другом, вновь встают на свои места.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Я в праздники красавица, мне вам приятно нравиться. 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Признаюсь, ежедневно я, хочу быть королевною.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Поставив правую ногу на носок, руки на поясе, выполняют покачивающие движения бедрами («воображают»)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Вот пушистенькая шубка, каблучки и мини-юбка.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Бусы, шарики на чёлке. Перед Вами чудо-ёлка.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(движения припева повторяются: хлопки, фонарики, кружение вокруг себя)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Я ёлка современная, скажу Вам непременно я.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Здесь чудеса встречаются, всё детям разрешается.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(выполняют поочередные наклоны в  стороны, руки слегка приподняты в стороны)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Поздравляю с новым годом, развесёлым хороводом.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Протяни ладошку другу и танцуй по кругу!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(движения припева повторяются)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Проигрыш: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взявшись за руки и образовав круг, двигаются хороводным шагом друг за другом, по окончании встают на свои места)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Поздравляю с новым годом развесёлым хороводом.</a:t>
            </a:r>
            <a:br>
              <a:rPr lang="ru-RU" sz="1200" b="1">
                <a:latin typeface="Times New Roman" pitchFamily="18" charset="0"/>
                <a:cs typeface="Times New Roman" pitchFamily="18" charset="0"/>
              </a:rPr>
            </a:br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Протяни ладошку другу и танцуй по кругу!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(движения припева повторяются)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2896" y="323528"/>
            <a:ext cx="413196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Танец современных елочек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7170</Words>
  <Application>Microsoft Office PowerPoint</Application>
  <PresentationFormat>Экран (4:3)</PresentationFormat>
  <Paragraphs>750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172</cp:revision>
  <dcterms:created xsi:type="dcterms:W3CDTF">2017-02-12T04:59:53Z</dcterms:created>
  <dcterms:modified xsi:type="dcterms:W3CDTF">2018-05-13T05:32:31Z</dcterms:modified>
</cp:coreProperties>
</file>